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png" ContentType="image/png"/>
  <Default Extension="gif" ContentType="image/gif"/>
  <Default Extension="m4v" ContentType="video/mp4"/>
  <Default Extension="mp4" ContentType="video/mp4"/>
  <Default Extension="svg" ContentType="image/svg+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notesMasterIdLst>
    <p:notesMasterId r:id="rId9"/>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image" Target="../media/image-1002-1.png"/><Relationship Id="rId2" Type="http://schemas.openxmlformats.org/officeDocument/2006/relationships/image" Target="../media/image-1002-2.svg"/><Relationship Id="rId3" Type="http://schemas.openxmlformats.org/officeDocument/2006/relationships/image" Target="../media/image-1002-3.png"/><Relationship Id="rId4" Type="http://schemas.openxmlformats.org/officeDocument/2006/relationships/image" Target="../media/image-1002-4.svg"/><Relationship Id="rId5"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GARTNER_MASTER_SLIDE">
    <p:spTree>
      <p:nvGrpSpPr>
        <p:cNvPr id="1" name=""/>
        <p:cNvGrpSpPr/>
        <p:nvPr/>
      </p:nvGrpSpPr>
      <p:grpSpPr>
        <a:xfrm>
          <a:off x="0" y="0"/>
          <a:ext cx="0" cy="0"/>
          <a:chOff x="0" y="0"/>
          <a:chExt cx="0" cy="0"/>
        </a:xfrm>
      </p:grpSpPr>
      <p:pic>
        <p:nvPicPr>
          <p:cNvPr id="2" name="Object 1" descr="preencoded.png">    </p:cNvPr>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8549640" y="219456"/>
            <a:ext cx="310896" cy="310896"/>
          </a:xfrm>
          <a:prstGeom prst="rect">
            <a:avLst/>
          </a:prstGeom>
        </p:spPr>
      </p:pic>
      <p:sp>
        <p:nvSpPr>
          <p:cNvPr id="3" name="Object2"/>
          <p:cNvSpPr/>
          <p:nvPr/>
        </p:nvSpPr>
        <p:spPr>
          <a:xfrm>
            <a:off x="457200" y="4480560"/>
            <a:ext cx="5029200" cy="685800"/>
          </a:xfrm>
          <a:prstGeom prst="rect">
            <a:avLst/>
          </a:prstGeom>
          <a:noFill/>
          <a:ln/>
        </p:spPr>
        <p:txBody>
          <a:bodyPr wrap="square" rtlCol="0" anchor="ctr"/>
          <a:lstStyle/>
          <a:p>
            <a:pPr/>
            <a:r>
              <a:rPr lang="en-US" sz="700" b="1" dirty="0">
                <a:solidFill>
                  <a:srgbClr val="000000"/>
                </a:solidFill>
              </a:rPr>
              <a:t>RESTRICTED DISTRIBUTION</a:t>
            </a:r>
            <a:endParaRPr lang="en-US" sz="700" dirty="0"/>
          </a:p>
        </p:txBody>
      </p:sp>
      <p:sp>
        <p:nvSpPr>
          <p:cNvPr id="4" name="Object3"/>
          <p:cNvSpPr/>
          <p:nvPr/>
        </p:nvSpPr>
        <p:spPr>
          <a:xfrm>
            <a:off x="457200" y="4617720"/>
            <a:ext cx="5029200" cy="685800"/>
          </a:xfrm>
          <a:prstGeom prst="rect">
            <a:avLst/>
          </a:prstGeom>
          <a:noFill/>
          <a:ln/>
        </p:spPr>
        <p:txBody>
          <a:bodyPr wrap="square" rtlCol="0" anchor="ctr"/>
          <a:lstStyle/>
          <a:p>
            <a:pPr/>
            <a:r>
              <a:rPr lang="en-US" sz="600" dirty="0">
                <a:solidFill>
                  <a:srgbClr val="000000"/>
                </a:solidFill>
              </a:rPr>
              <a:t>© 2022 Gartner Inc. and/or its affiliates. All rights reserved.</a:t>
            </a:r>
            <a:endParaRPr lang="en-US" sz="600" dirty="0"/>
          </a:p>
        </p:txBody>
      </p:sp>
      <p:pic>
        <p:nvPicPr>
          <p:cNvPr id="5" name="Object 4" descr="preencoded.png">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26680" y="4663440"/>
            <a:ext cx="1097280" cy="2286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artner.com/en/about/policies/usage-policy?ref=SummaryPPT" TargetMode="External"/><Relationship Id="rId1" Type="http://schemas.openxmlformats.org/officeDocument/2006/relationships/image" Target="../media/image-1-1.png"/><Relationship Id="rId2" Type="http://schemas.openxmlformats.org/officeDocument/2006/relationships/image" Target="../media/image-1-2.svg"/><Relationship Id="rId4" Type="http://schemas.openxmlformats.org/officeDocument/2006/relationships/image" Target="../media/image-1-3.png"/><Relationship Id="rId5" Type="http://schemas.openxmlformats.org/officeDocument/2006/relationships/image" Target="../media/image-1-4.svg"/><Relationship Id="rId6" Type="http://schemas.openxmlformats.org/officeDocument/2006/relationships/slideLayout" Target="../slideLayouts/slideLayout2.xml"/><Relationship Id="rId7"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2" Type="http://schemas.openxmlformats.org/officeDocument/2006/relationships/image" Target="../media/image-2-1.png"/><Relationship Id="rId3" Type="http://schemas.openxmlformats.org/officeDocument/2006/relationships/image" Target="../media/image-2-2.svg"/><Relationship Id="rId4" Type="http://schemas.openxmlformats.org/officeDocument/2006/relationships/slideLayout" Target="../slideLayouts/slideLayout2.xml"/><Relationship Id="rId5"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2" Type="http://schemas.openxmlformats.org/officeDocument/2006/relationships/image" Target="../media/image-3-1.png"/><Relationship Id="rId3" Type="http://schemas.openxmlformats.org/officeDocument/2006/relationships/image" Target="../media/image-3-2.svg"/><Relationship Id="rId4" Type="http://schemas.openxmlformats.org/officeDocument/2006/relationships/slideLayout" Target="../slideLayouts/slideLayout2.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2" Type="http://schemas.openxmlformats.org/officeDocument/2006/relationships/image" Target="../media/image-4-1.png"/><Relationship Id="rId3" Type="http://schemas.openxmlformats.org/officeDocument/2006/relationships/image" Target="../media/image-4-2.svg"/><Relationship Id="rId4" Type="http://schemas.openxmlformats.org/officeDocument/2006/relationships/slideLayout" Target="../slideLayouts/slideLayout2.xml"/><Relationship Id="rId5"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2" Type="http://schemas.openxmlformats.org/officeDocument/2006/relationships/image" Target="../media/image-5-1.png"/><Relationship Id="rId3" Type="http://schemas.openxmlformats.org/officeDocument/2006/relationships/image" Target="../media/image-5-2.svg"/><Relationship Id="rId4" Type="http://schemas.openxmlformats.org/officeDocument/2006/relationships/image" Target="../media/image-5-3.png"/><Relationship Id="rId5" Type="http://schemas.openxmlformats.org/officeDocument/2006/relationships/slideLayout" Target="../slideLayouts/slideLayout2.xml"/><Relationship Id="rId6"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2" Type="http://schemas.openxmlformats.org/officeDocument/2006/relationships/image" Target="../media/image-6-1.png"/><Relationship Id="rId3" Type="http://schemas.openxmlformats.org/officeDocument/2006/relationships/image" Target="../media/image-6-2.svg"/><Relationship Id="rId4" Type="http://schemas.openxmlformats.org/officeDocument/2006/relationships/image" Target="../media/image-6-3.png"/><Relationship Id="rId5" Type="http://schemas.openxmlformats.org/officeDocument/2006/relationships/slideLayout" Target="../slideLayouts/slideLayout2.xml"/><Relationship Id="rId6"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hyperlink" Target="https://www.gartner.com/document/4021223?ref=doc-SummaryPPT" TargetMode="External"/><Relationship Id="rId4" Type="http://schemas.openxmlformats.org/officeDocument/2006/relationships/hyperlink" Target="https://www.gartner.com/document/4007522?ref=hlink-SummaryPPT" TargetMode="External"/><Relationship Id="rId5" Type="http://schemas.openxmlformats.org/officeDocument/2006/relationships/hyperlink" Target="https://www.gartner.com/document/4017620?ref=hlink-SummaryPPT" TargetMode="External"/><Relationship Id="rId6" Type="http://schemas.openxmlformats.org/officeDocument/2006/relationships/hyperlink" Target="https://www.gartner.com/document/4013358?ref=hlink-SummaryPPT" TargetMode="External"/><Relationship Id="rId7" Type="http://schemas.openxmlformats.org/officeDocument/2006/relationships/hyperlink" Target="https://www.gartner.com/document/4013520?ref=hlink-SummaryPPT" TargetMode="External"/><Relationship Id="rId2" Type="http://schemas.openxmlformats.org/officeDocument/2006/relationships/image" Target="../media/image-7-1.png"/><Relationship Id="rId3" Type="http://schemas.openxmlformats.org/officeDocument/2006/relationships/image" Target="../media/image-7-2.svg"/><Relationship Id="rId8" Type="http://schemas.openxmlformats.org/officeDocument/2006/relationships/slideLayout" Target="../slideLayouts/slideLayout2.xml"/><Relationship Id="rId9"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112855"/>
        </a:solidFill>
      </p:bgPr>
    </p:bg>
    <p:spTree>
      <p:nvGrpSpPr>
        <p:cNvPr id="1" name=""/>
        <p:cNvGrpSpPr/>
        <p:nvPr/>
      </p:nvGrpSpPr>
      <p:grpSpPr>
        <a:xfrm>
          <a:off x="0" y="0"/>
          <a:ext cx="0" cy="0"/>
          <a:chOff x="0" y="0"/>
          <a:chExt cx="0" cy="0"/>
        </a:xfrm>
      </p:grpSpPr>
      <p:sp>
        <p:nvSpPr>
          <p:cNvPr id="2" name="Object1"/>
          <p:cNvSpPr/>
          <p:nvPr/>
        </p:nvSpPr>
        <p:spPr>
          <a:xfrm>
            <a:off x="548640" y="914400"/>
            <a:ext cx="118872" cy="2514600"/>
          </a:xfrm>
          <a:prstGeom prst="rect">
            <a:avLst/>
          </a:prstGeom>
          <a:solidFill>
            <a:srgbClr val="03AFFF"/>
          </a:solidFill>
          <a:ln/>
        </p:spPr>
      </p:sp>
      <p:sp>
        <p:nvSpPr>
          <p:cNvPr id="3" name="Object2"/>
          <p:cNvSpPr/>
          <p:nvPr/>
        </p:nvSpPr>
        <p:spPr>
          <a:xfrm>
            <a:off x="5806440" y="914400"/>
            <a:ext cx="118872" cy="2514600"/>
          </a:xfrm>
          <a:prstGeom prst="rect">
            <a:avLst/>
          </a:prstGeom>
          <a:solidFill>
            <a:srgbClr val="03AFFF"/>
          </a:solidFill>
          <a:ln/>
        </p:spPr>
      </p:sp>
      <p:sp>
        <p:nvSpPr>
          <p:cNvPr id="4" name="Object3"/>
          <p:cNvSpPr/>
          <p:nvPr/>
        </p:nvSpPr>
        <p:spPr>
          <a:xfrm>
            <a:off x="0" y="4389120"/>
            <a:ext cx="9144000" cy="685800"/>
          </a:xfrm>
          <a:prstGeom prst="rect">
            <a:avLst/>
          </a:prstGeom>
          <a:solidFill>
            <a:srgbClr val="112855"/>
          </a:solidFill>
          <a:ln/>
        </p:spPr>
      </p:sp>
      <p:sp>
        <p:nvSpPr>
          <p:cNvPr id="5" name="Object4"/>
          <p:cNvSpPr/>
          <p:nvPr/>
        </p:nvSpPr>
        <p:spPr>
          <a:xfrm>
            <a:off x="914400" y="914400"/>
            <a:ext cx="4572000" cy="2148840"/>
          </a:xfrm>
          <a:prstGeom prst="rect">
            <a:avLst/>
          </a:prstGeom>
          <a:noFill/>
          <a:ln/>
        </p:spPr>
        <p:txBody>
          <a:bodyPr wrap="square" rtlCol="0" anchor="ctr"/>
          <a:lstStyle/>
          <a:p>
            <a:pPr/>
            <a:r>
              <a:rPr lang="en-US" sz="2700" b="1" dirty="0">
                <a:solidFill>
                  <a:srgbClr val="FFFFFF"/>
                </a:solidFill>
                <a:latin typeface="Arial" pitchFamily="34" charset="0"/>
                <a:ea typeface="Arial" pitchFamily="34" charset="-122"/>
                <a:cs typeface="Arial" pitchFamily="34" charset="-120"/>
              </a:rPr>
              <a:t>Market Guide for Digital Platform Conductor Tools</a:t>
            </a:r>
            <a:endParaRPr lang="en-US" sz="2700" dirty="0"/>
          </a:p>
        </p:txBody>
      </p:sp>
      <p:sp>
        <p:nvSpPr>
          <p:cNvPr id="6" name="Object5"/>
          <p:cNvSpPr/>
          <p:nvPr/>
        </p:nvSpPr>
        <p:spPr>
          <a:xfrm>
            <a:off x="914400" y="3218688"/>
            <a:ext cx="2880360" cy="320040"/>
          </a:xfrm>
          <a:prstGeom prst="rect">
            <a:avLst/>
          </a:prstGeom>
          <a:noFill/>
          <a:ln/>
        </p:spPr>
        <p:txBody>
          <a:bodyPr wrap="square" rtlCol="0" anchor="ctr"/>
          <a:lstStyle/>
          <a:p>
            <a:pPr/>
            <a:r>
              <a:rPr lang="en-US" sz="1200" dirty="0">
                <a:solidFill>
                  <a:srgbClr val="FFFFFF"/>
                </a:solidFill>
                <a:latin typeface="Arial" pitchFamily="34" charset="0"/>
                <a:ea typeface="Arial" pitchFamily="34" charset="-122"/>
                <a:cs typeface="Arial" pitchFamily="34" charset="-120"/>
              </a:rPr>
              <a:t>16 November 2022</a:t>
            </a:r>
            <a:endParaRPr lang="en-US" sz="1200" dirty="0"/>
          </a:p>
        </p:txBody>
      </p:sp>
      <p:sp>
        <p:nvSpPr>
          <p:cNvPr id="7" name="Object6"/>
          <p:cNvSpPr/>
          <p:nvPr/>
        </p:nvSpPr>
        <p:spPr>
          <a:xfrm>
            <a:off x="7132320" y="365760"/>
            <a:ext cx="2743200" cy="0"/>
          </a:xfrm>
          <a:prstGeom prst="rect">
            <a:avLst/>
          </a:prstGeom>
          <a:noFill/>
          <a:ln/>
        </p:spPr>
        <p:txBody>
          <a:bodyPr wrap="square" rtlCol="0" anchor="ctr"/>
          <a:lstStyle/>
          <a:p>
            <a:pPr/>
            <a:r>
              <a:rPr lang="en-US" sz="1100" b="1" dirty="0">
                <a:solidFill>
                  <a:srgbClr val="FFFFFF"/>
                </a:solidFill>
              </a:rPr>
              <a:t>Shareable Summary</a:t>
            </a:r>
            <a:endParaRPr lang="en-US" sz="1100" dirty="0"/>
          </a:p>
        </p:txBody>
      </p:sp>
      <p:pic>
        <p:nvPicPr>
          <p:cNvPr id="8" name="Object 7" descr="preencoded.png">    </p:cNvPr>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8549640" y="219456"/>
            <a:ext cx="310896" cy="310896"/>
          </a:xfrm>
          <a:prstGeom prst="rect">
            <a:avLst/>
          </a:prstGeom>
        </p:spPr>
      </p:pic>
      <p:sp>
        <p:nvSpPr>
          <p:cNvPr id="9" name="Object8"/>
          <p:cNvSpPr/>
          <p:nvPr/>
        </p:nvSpPr>
        <p:spPr>
          <a:xfrm>
            <a:off x="6300216" y="914400"/>
            <a:ext cx="2468880" cy="3291840"/>
          </a:xfrm>
          <a:prstGeom prst="rect">
            <a:avLst/>
          </a:prstGeom>
          <a:solidFill>
            <a:srgbClr val="FFFFFF"/>
          </a:solidFill>
          <a:ln/>
        </p:spPr>
      </p:sp>
      <p:sp>
        <p:nvSpPr>
          <p:cNvPr id="10" name="Object9"/>
          <p:cNvSpPr/>
          <p:nvPr/>
        </p:nvSpPr>
        <p:spPr>
          <a:xfrm>
            <a:off x="6766560" y="1325880"/>
            <a:ext cx="1554480" cy="9144"/>
          </a:xfrm>
          <a:prstGeom prst="rect">
            <a:avLst/>
          </a:prstGeom>
          <a:solidFill>
            <a:srgbClr val="D4D4D4"/>
          </a:solidFill>
          <a:ln/>
        </p:spPr>
      </p:sp>
      <p:sp>
        <p:nvSpPr>
          <p:cNvPr id="11" name="Object10"/>
          <p:cNvSpPr/>
          <p:nvPr/>
        </p:nvSpPr>
        <p:spPr>
          <a:xfrm>
            <a:off x="6309360" y="2560320"/>
            <a:ext cx="2468880" cy="0"/>
          </a:xfrm>
          <a:prstGeom prst="rect">
            <a:avLst/>
          </a:prstGeom>
          <a:noFill/>
          <a:ln/>
        </p:spPr>
        <p:txBody>
          <a:bodyPr wrap="square" rtlCol="0" anchor="ctr"/>
          <a:lstStyle/>
          <a:p>
            <a:pPr/>
            <a:r>
              <a:rPr lang="en-US" sz="1000" b="1" dirty="0">
                <a:solidFill>
                  <a:srgbClr val="FF0000"/>
                </a:solidFill>
                <a:latin typeface="Arial" pitchFamily="34" charset="0"/>
                <a:ea typeface="Arial" pitchFamily="34" charset="-122"/>
                <a:cs typeface="Arial" pitchFamily="34" charset="-120"/>
              </a:rPr>
              <a:t>Sharing Guidelines for this document
</a:t>
            </a:r>
            <a:endParaRPr lang="en-US" sz="1000" dirty="0"/>
          </a:p>
          <a:p>
            <a:pPr/>
            <a:r>
              <a:rPr lang="en-US" sz="800" dirty="0">
                <a:solidFill>
                  <a:srgbClr val="112855"/>
                </a:solidFill>
                <a:latin typeface="Arial" pitchFamily="34" charset="0"/>
                <a:ea typeface="Arial" pitchFamily="34" charset="-122"/>
                <a:cs typeface="Arial" pitchFamily="34" charset="-120"/>
              </a:rPr>
              <a:t>As a licensed Gartner user, you may share this document with other individuals (both licensed Gartner users and non-Gartner license holders) in your organization for the purposes of supporting you in your job role and supporting your priorities. 
</a:t>
            </a:r>
            <a:endParaRPr lang="en-US" sz="1000" dirty="0"/>
          </a:p>
          <a:p>
            <a:pPr/>
            <a:r>
              <a:rPr lang="en-US" sz="800" dirty="0">
                <a:solidFill>
                  <a:srgbClr val="112855"/>
                </a:solidFill>
                <a:latin typeface="Arial" pitchFamily="34" charset="0"/>
                <a:ea typeface="Arial" pitchFamily="34" charset="-122"/>
                <a:cs typeface="Arial" pitchFamily="34" charset="-120"/>
              </a:rPr>
              <a:t>You may forward this PowerPoint in its entirety  or include select slides or graphics in your own presentations to your senior management, Board of Directors, or key stakeholders within your organization or your team. 
</a:t>
            </a:r>
            <a:endParaRPr lang="en-US" sz="1000" dirty="0"/>
          </a:p>
          <a:p>
            <a:pPr/>
            <a:r>
              <a:rPr lang="en-US" sz="800" b="1" dirty="0">
                <a:solidFill>
                  <a:srgbClr val="112855"/>
                </a:solidFill>
                <a:latin typeface="Arial" pitchFamily="34" charset="0"/>
                <a:ea typeface="Arial" pitchFamily="34" charset="-122"/>
                <a:cs typeface="Arial" pitchFamily="34" charset="-120"/>
              </a:rPr>
              <a:t>In all instances of sharing, </a:t>
            </a:r>
            <a:pPr/>
            <a:r>
              <a:rPr lang="en-US" sz="800" dirty="0">
                <a:solidFill>
                  <a:srgbClr val="112855"/>
                </a:solidFill>
                <a:latin typeface="Arial" pitchFamily="34" charset="0"/>
                <a:ea typeface="Arial" pitchFamily="34" charset="-122"/>
                <a:cs typeface="Arial" pitchFamily="34" charset="-120"/>
              </a:rPr>
              <a:t>ensure that Gartner is attributed as the source of this content.
</a:t>
            </a:r>
            <a:endParaRPr lang="en-US" sz="1000" dirty="0"/>
          </a:p>
          <a:p>
            <a:pPr/>
            <a:r>
              <a:rPr lang="en-US" sz="800" b="1" dirty="0">
                <a:solidFill>
                  <a:srgbClr val="112855"/>
                </a:solidFill>
                <a:latin typeface="Arial" pitchFamily="34" charset="0"/>
                <a:ea typeface="Arial" pitchFamily="34" charset="-122"/>
                <a:cs typeface="Arial" pitchFamily="34" charset="-120"/>
              </a:rPr>
              <a:t>PLEASE NOTE: </a:t>
            </a:r>
            <a:pPr/>
            <a:r>
              <a:rPr lang="en-US" sz="800" dirty="0">
                <a:solidFill>
                  <a:srgbClr val="112855"/>
                </a:solidFill>
                <a:latin typeface="Arial" pitchFamily="34" charset="0"/>
                <a:ea typeface="Arial" pitchFamily="34" charset="-122"/>
                <a:cs typeface="Arial" pitchFamily="34" charset="-120"/>
              </a:rPr>
              <a:t>This document is intended strictly for your noncommercial use – it cannot be posted on your intranet or resold and is not intended to avoid the purchase of additional user licenses. For additional information, please refer to </a:t>
            </a:r>
            <a:pPr/>
            <a:r>
              <a:rPr lang="en-US" sz="800" u="sng" dirty="0">
                <a:solidFill>
                  <a:srgbClr val="0A6ABB"/>
                </a:solidFill>
                <a:latin typeface="Arial" pitchFamily="34" charset="0"/>
                <a:ea typeface="Arial" pitchFamily="34" charset="-122"/>
                <a:cs typeface="Arial" pitchFamily="34" charset="-120"/>
                <a:hlinkClick r:id="rId3" invalidUrl="" action="" tgtFrame="" tooltip="Visit Gartner Usage Policy" history="1" highlightClick="0" endSnd="0">
                  <a:extLst>
                    <a:ext uri="{A12FA001-AC4F-418D-AE19-62706E023703}">
                      <ahyp:hlinkClr xmlns:ahyp="http://schemas.microsoft.com/office/drawing/2018/hyperlinkcolor" val="tx"/>
                    </a:ext>
                  </a:extLst>
                </a:hlinkClick>
              </a:rPr>
              <a:t>Gartner Usage Policy.</a:t>
            </a:r>
            <a:endParaRPr lang="en-US" sz="1000" dirty="0"/>
          </a:p>
        </p:txBody>
      </p:sp>
      <p:sp>
        <p:nvSpPr>
          <p:cNvPr id="12" name="Object11"/>
          <p:cNvSpPr/>
          <p:nvPr/>
        </p:nvSpPr>
        <p:spPr>
          <a:xfrm>
            <a:off x="457200" y="4069080"/>
            <a:ext cx="5486400" cy="914400"/>
          </a:xfrm>
          <a:prstGeom prst="rect">
            <a:avLst/>
          </a:prstGeom>
          <a:noFill/>
          <a:ln/>
        </p:spPr>
        <p:txBody>
          <a:bodyPr wrap="square" rtlCol="0" anchor="ctr"/>
          <a:lstStyle/>
          <a:p>
            <a:pPr/>
            <a:r>
              <a:rPr lang="en-US" sz="600" dirty="0">
                <a:solidFill>
                  <a:srgbClr val="FFFFFF"/>
                </a:solidFill>
                <a:latin typeface="Arial" pitchFamily="34" charset="0"/>
                <a:ea typeface="Arial" pitchFamily="34" charset="-122"/>
                <a:cs typeface="Arial" pitchFamily="34" charset="-120"/>
              </a:rPr>
              <a:t>©2021 Gartner, Inc. and/or its affiliates. All rights reserved. Gartner is a registered trademark of Gartner, Inc. and its affiliates. This publication may not be reproduced or distributed in any form without Gartner's prior written permission. It consists of the opinions of Gartner's research organization, which should not be construed as statements of fact. While the information contained in this publication has been obtained from sources believed to be reliable, Gartner disclaims all warranties as to the accuracy, completeness or adequacy of such information. Although Gartner research may address legal and financial issues, Gartner does not provide legal or investment advice and its research should not be construed or used as such. Your access and use of this publication are governed by Gartner’s Usage Policy. Gartner prides itself on its reputation for independence and objectivity. Its research is produced independently by its research organization without input or influence from any third party. For further information, see "Guiding Principles on Independence and Objectivity."</a:t>
            </a:r>
            <a:endParaRPr lang="en-US" sz="600" dirty="0"/>
          </a:p>
        </p:txBody>
      </p:sp>
      <p:pic>
        <p:nvPicPr>
          <p:cNvPr id="13" name="Object 12" descr="preencoded.png">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26680" y="4663440"/>
            <a:ext cx="1097280" cy="228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1</a:t>
            </a:r>
            <a:endParaRPr lang="en-US" sz="700" dirty="0"/>
          </a:p>
        </p:txBody>
      </p:sp>
      <p:sp>
        <p:nvSpPr>
          <p:cNvPr id="6" name="Object5"/>
          <p:cNvSpPr/>
          <p:nvPr/>
        </p:nvSpPr>
        <p:spPr>
          <a:xfrm>
            <a:off x="292608" y="365760"/>
            <a:ext cx="6172200" cy="457200"/>
          </a:xfrm>
          <a:prstGeom prst="rect">
            <a:avLst/>
          </a:prstGeom>
          <a:noFill/>
          <a:ln/>
        </p:spPr>
        <p:txBody>
          <a:bodyPr wrap="square" rtlCol="0" anchor="ctr"/>
          <a:lstStyle/>
          <a:p>
            <a:pPr/>
            <a:r>
              <a:rPr lang="en-US" sz="2400" b="1" dirty="0">
                <a:solidFill>
                  <a:srgbClr val="112855"/>
                </a:solidFill>
                <a:latin typeface="Arial Black" pitchFamily="34" charset="0"/>
                <a:ea typeface="Arial Black" pitchFamily="34" charset="-122"/>
                <a:cs typeface="Arial Black" pitchFamily="34" charset="-120"/>
              </a:rPr>
              <a:t>Summary</a:t>
            </a:r>
            <a:endParaRPr lang="en-US" sz="2400" dirty="0"/>
          </a:p>
        </p:txBody>
      </p:sp>
      <p:sp>
        <p:nvSpPr>
          <p:cNvPr id="7" name="Object6"/>
          <p:cNvSpPr/>
          <p:nvPr/>
        </p:nvSpPr>
        <p:spPr>
          <a:xfrm>
            <a:off x="365760" y="1097280"/>
            <a:ext cx="8229600" cy="0"/>
          </a:xfrm>
          <a:prstGeom prst="rect">
            <a:avLst/>
          </a:prstGeom>
          <a:noFill/>
          <a:ln/>
        </p:spPr>
        <p:txBody>
          <a:bodyPr wrap="square" lIns="19050" tIns="19050" rIns="19050" bIns="19050" rtlCol="0" anchor="t"/>
          <a:lstStyle/>
          <a:p>
            <a:pPr>
              <a:spcAft>
                <a:spcPts val="900"/>
              </a:spcAft>
            </a:pPr>
            <a:r>
              <a:rPr lang="en-US" sz="1700" b="1" i="0" dirty="0">
                <a:solidFill>
                  <a:srgbClr val="112855"/>
                </a:solidFill>
                <a:latin typeface="Arial" pitchFamily="34" charset="0"/>
                <a:ea typeface="Arial" pitchFamily="34" charset="-122"/>
                <a:cs typeface="Arial" pitchFamily="34" charset="-120"/>
              </a:rPr>
              <a:t>The greater variety of IT infrastructure is prompting the need for new management tools such as digital platform conductor tools to enable and measure value. I&amp;O leaders can use this Market Guide to identify how DPC tools can enable them to maximize the business value from infrastructure investments.</a:t>
            </a:r>
            <a:endParaRPr lang="en-US"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2</a:t>
            </a:r>
            <a:endParaRPr lang="en-US" sz="700" dirty="0"/>
          </a:p>
        </p:txBody>
      </p:sp>
      <p:sp>
        <p:nvSpPr>
          <p:cNvPr id="6" name="Object5"/>
          <p:cNvSpPr/>
          <p:nvPr/>
        </p:nvSpPr>
        <p:spPr>
          <a:xfrm>
            <a:off x="292608" y="365760"/>
            <a:ext cx="6172200" cy="457200"/>
          </a:xfrm>
          <a:prstGeom prst="rect">
            <a:avLst/>
          </a:prstGeom>
          <a:noFill/>
          <a:ln/>
        </p:spPr>
        <p:txBody>
          <a:bodyPr wrap="square" rtlCol="0" anchor="ctr"/>
          <a:lstStyle/>
          <a:p>
            <a:pPr/>
            <a:r>
              <a:rPr lang="en-US" sz="2400" b="1" dirty="0">
                <a:solidFill>
                  <a:srgbClr val="112855"/>
                </a:solidFill>
                <a:latin typeface="Arial Black" pitchFamily="34" charset="0"/>
                <a:ea typeface="Arial Black" pitchFamily="34" charset="-122"/>
                <a:cs typeface="Arial Black" pitchFamily="34" charset="-120"/>
              </a:rPr>
              <a:t>Key Findings</a:t>
            </a:r>
            <a:endParaRPr lang="en-US" sz="2400" dirty="0"/>
          </a:p>
        </p:txBody>
      </p:sp>
      <p:sp>
        <p:nvSpPr>
          <p:cNvPr id="7" name="Object6"/>
          <p:cNvSpPr/>
          <p:nvPr/>
        </p:nvSpPr>
        <p:spPr>
          <a:xfrm>
            <a:off x="365760" y="1097280"/>
            <a:ext cx="8229600" cy="0"/>
          </a:xfrm>
          <a:prstGeom prst="rect">
            <a:avLst/>
          </a:prstGeom>
          <a:noFill/>
          <a:ln/>
        </p:spPr>
        <p:txBody>
          <a:bodyPr wrap="square" lIns="19050" tIns="19050" rIns="19050" bIns="19050" rtlCol="0" anchor="t"/>
          <a:lstStyle/>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Infrastructure and operations (I&amp;O) leaders are increasingly responsible for a hybrid digital infrastructure of systems in multiple on-premises and cloud environments whose interactions and dependencies form a digital infrastructure supply chain (DISC).</a:t>
            </a:r>
            <a:endParaRPr lang="en-US" sz="1500" dirty="0"/>
          </a:p>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The boundaries between IT operations management (ITOM) tooling segments such as DCIM, ITAM and monitoring are blurring. This is due to the increased use of ephemeral technologies and continuous DevOps approaches that do not respect traditional siloed methods of managing implementation, service delivery and monitoring.</a:t>
            </a:r>
            <a:endParaRPr lang="en-US" sz="1500" dirty="0"/>
          </a:p>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IT service delivery outcomes increasingly depend on coordination between different systems with varying degrees of I&amp;O control and involvement. Thus, it becomes harder for I&amp;O leaders to assess the business value I&amp;O enables and communicate it clearly to other decision makers.</a:t>
            </a:r>
            <a:endParaRPr lang="en-US"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3</a:t>
            </a:r>
            <a:endParaRPr lang="en-US" sz="700" dirty="0"/>
          </a:p>
        </p:txBody>
      </p:sp>
      <p:sp>
        <p:nvSpPr>
          <p:cNvPr id="6" name="Object5"/>
          <p:cNvSpPr/>
          <p:nvPr/>
        </p:nvSpPr>
        <p:spPr>
          <a:xfrm>
            <a:off x="292608" y="365760"/>
            <a:ext cx="6172200" cy="457200"/>
          </a:xfrm>
          <a:prstGeom prst="rect">
            <a:avLst/>
          </a:prstGeom>
          <a:noFill/>
          <a:ln/>
        </p:spPr>
        <p:txBody>
          <a:bodyPr wrap="square" rtlCol="0" anchor="ctr"/>
          <a:lstStyle/>
          <a:p>
            <a:pPr/>
            <a:r>
              <a:rPr lang="en-US" sz="2400" b="1" dirty="0">
                <a:solidFill>
                  <a:srgbClr val="112855"/>
                </a:solidFill>
                <a:latin typeface="Arial Black" pitchFamily="34" charset="0"/>
                <a:ea typeface="Arial Black" pitchFamily="34" charset="-122"/>
                <a:cs typeface="Arial Black" pitchFamily="34" charset="-120"/>
              </a:rPr>
              <a:t>Recommendations</a:t>
            </a:r>
            <a:endParaRPr lang="en-US" sz="2400" dirty="0"/>
          </a:p>
        </p:txBody>
      </p:sp>
      <p:sp>
        <p:nvSpPr>
          <p:cNvPr id="7" name="Object6"/>
          <p:cNvSpPr/>
          <p:nvPr/>
        </p:nvSpPr>
        <p:spPr>
          <a:xfrm>
            <a:off x="365760" y="1097280"/>
            <a:ext cx="8229600" cy="0"/>
          </a:xfrm>
          <a:prstGeom prst="rect">
            <a:avLst/>
          </a:prstGeom>
          <a:noFill/>
          <a:ln/>
        </p:spPr>
        <p:txBody>
          <a:bodyPr wrap="square" lIns="19050" tIns="19050" rIns="19050" bIns="19050" rtlCol="0" anchor="t"/>
          <a:lstStyle/>
          <a:p>
            <a:pPr>
              <a:spcAft>
                <a:spcPts val="900"/>
              </a:spcAft>
            </a:pPr>
            <a:r>
              <a:rPr lang="en-US" sz="1500" b="0" i="0" dirty="0">
                <a:solidFill>
                  <a:srgbClr val="000000"/>
                </a:solidFill>
                <a:latin typeface="Arial" pitchFamily="34" charset="0"/>
                <a:ea typeface="Arial" pitchFamily="34" charset="-122"/>
                <a:cs typeface="Arial" pitchFamily="34" charset="-120"/>
              </a:rPr>
              <a:t>I&amp;O leaders seeking to use digital platform conductor (DPC) tools to improve their ability to manage infrastructure should:</a:t>
            </a:r>
            <a:endParaRPr lang="en-US" sz="1500" dirty="0"/>
          </a:p>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Select DPC tools by identifying current business problems such as cloud migration that require a cohesive view across on-premises, cloud and edge infrastructure to address them.</a:t>
            </a:r>
            <a:endParaRPr lang="en-US" sz="1500" dirty="0"/>
          </a:p>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Set up DPC tool investments for success by requiring that complementary IT management functionality needed for intended results are in place or can be acquired from the DPC tool vendor.</a:t>
            </a:r>
            <a:endParaRPr lang="en-US" sz="1500" dirty="0"/>
          </a:p>
          <a:p>
            <a:pPr marL="342900" indent="-342900">
              <a:spcAft>
                <a:spcPts val="900"/>
              </a:spcAft>
              <a:buSzPct val="100000"/>
              <a:buChar char="•"/>
            </a:pPr>
            <a:r>
              <a:rPr lang="en-US" sz="1500" dirty="0">
                <a:solidFill>
                  <a:srgbClr val="000000"/>
                </a:solidFill>
                <a:latin typeface="Arial" pitchFamily="34" charset="0"/>
                <a:ea typeface="Arial" pitchFamily="34" charset="-122"/>
                <a:cs typeface="Arial" pitchFamily="34" charset="-120"/>
              </a:rPr>
              <a:t>Maintain flexibility in DPC tool implementations by limiting the length of contracts, using APIs instead of custom integrations with other IT management tooling, and monitoring for new capabilities that can address key hybrid digital infrastructure management pain points.</a:t>
            </a:r>
            <a:endParaRPr lang="en-US"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4</a:t>
            </a:r>
            <a:endParaRPr lang="en-US" sz="700" dirty="0"/>
          </a:p>
        </p:txBody>
      </p:sp>
      <p:pic>
        <p:nvPicPr>
          <p:cNvPr id="6" name="Object 5" descr="preencoded.png">    </p:cNvPr>
          <p:cNvPicPr>
            <a:picLocks noChangeAspect="1"/>
          </p:cNvPicPr>
          <p:nvPr/>
        </p:nvPicPr>
        <p:blipFill>
          <a:blip r:embed="rId4"/>
          <a:stretch>
            <a:fillRect/>
          </a:stretch>
        </p:blipFill>
        <p:spPr>
          <a:xfrm>
            <a:off x="2486082" y="1188720"/>
            <a:ext cx="4171837" cy="3291840"/>
          </a:xfrm>
          <a:prstGeom prst="rect">
            <a:avLst/>
          </a:prstGeom>
        </p:spPr>
      </p:pic>
      <p:sp>
        <p:nvSpPr>
          <p:cNvPr id="7" name="Object6"/>
          <p:cNvSpPr/>
          <p:nvPr/>
        </p:nvSpPr>
        <p:spPr>
          <a:xfrm>
            <a:off x="292608" y="365760"/>
            <a:ext cx="6172200" cy="457200"/>
          </a:xfrm>
          <a:prstGeom prst="rect">
            <a:avLst/>
          </a:prstGeom>
          <a:noFill/>
          <a:ln/>
        </p:spPr>
        <p:txBody>
          <a:bodyPr wrap="square" rtlCol="0" anchor="ctr"/>
          <a:lstStyle/>
          <a:p>
            <a:pPr/>
            <a:r>
              <a:rPr lang="en-US" sz="1800" b="1" dirty="0">
                <a:solidFill>
                  <a:srgbClr val="112855"/>
                </a:solidFill>
                <a:latin typeface="Arial Black" pitchFamily="34" charset="0"/>
                <a:ea typeface="Arial Black" pitchFamily="34" charset="-122"/>
                <a:cs typeface="Arial Black" pitchFamily="34" charset="-120"/>
              </a:rPr>
              <a:t>Figure 1: Value Proposition and Essential Capabilities for DPC Tool Success</a:t>
            </a:r>
            <a:endParaRPr lang="en-US" sz="1800" dirty="0"/>
          </a:p>
        </p:txBody>
      </p:sp>
      <p:sp>
        <p:nvSpPr>
          <p:cNvPr id="8" name="Object7"/>
          <p:cNvSpPr/>
          <p:nvPr/>
        </p:nvSpPr>
        <p:spPr>
          <a:xfrm>
            <a:off x="365760" y="1097280"/>
            <a:ext cx="8229600" cy="0"/>
          </a:xfrm>
          <a:prstGeom prst="rect">
            <a:avLst/>
          </a:prstGeom>
          <a:noFill/>
          <a:ln/>
        </p:spPr>
        <p:txBody>
          <a:bodyPr wrap="square" lIns="19050" tIns="19050" rIns="19050" bIns="19050" rtlCol="0" anchor="t"/>
          <a:lstStyle/>
          <a:p>
            <a:pPr/>
            <a:endParaRPr lang="en-US"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5</a:t>
            </a:r>
            <a:endParaRPr lang="en-US" sz="700" dirty="0"/>
          </a:p>
        </p:txBody>
      </p:sp>
      <p:pic>
        <p:nvPicPr>
          <p:cNvPr id="6" name="Object 5" descr="preencoded.png">    </p:cNvPr>
          <p:cNvPicPr>
            <a:picLocks noChangeAspect="1"/>
          </p:cNvPicPr>
          <p:nvPr/>
        </p:nvPicPr>
        <p:blipFill>
          <a:blip r:embed="rId4"/>
          <a:stretch>
            <a:fillRect/>
          </a:stretch>
        </p:blipFill>
        <p:spPr>
          <a:xfrm>
            <a:off x="2177935" y="1188720"/>
            <a:ext cx="4788131" cy="3291840"/>
          </a:xfrm>
          <a:prstGeom prst="rect">
            <a:avLst/>
          </a:prstGeom>
        </p:spPr>
      </p:pic>
      <p:sp>
        <p:nvSpPr>
          <p:cNvPr id="7" name="Object6"/>
          <p:cNvSpPr/>
          <p:nvPr/>
        </p:nvSpPr>
        <p:spPr>
          <a:xfrm>
            <a:off x="292608" y="365760"/>
            <a:ext cx="6172200" cy="457200"/>
          </a:xfrm>
          <a:prstGeom prst="rect">
            <a:avLst/>
          </a:prstGeom>
          <a:noFill/>
          <a:ln/>
        </p:spPr>
        <p:txBody>
          <a:bodyPr wrap="square" rtlCol="0" anchor="ctr"/>
          <a:lstStyle/>
          <a:p>
            <a:pPr/>
            <a:r>
              <a:rPr lang="en-US" sz="1800" b="1" dirty="0">
                <a:solidFill>
                  <a:srgbClr val="112855"/>
                </a:solidFill>
                <a:latin typeface="Arial Black" pitchFamily="34" charset="0"/>
                <a:ea typeface="Arial Black" pitchFamily="34" charset="-122"/>
                <a:cs typeface="Arial Black" pitchFamily="34" charset="-120"/>
              </a:rPr>
              <a:t>Figure 2: Infrastructure Sourcing Alignments Depend on Environment and Business Fit</a:t>
            </a:r>
            <a:endParaRPr lang="en-US" sz="1800" dirty="0"/>
          </a:p>
        </p:txBody>
      </p:sp>
      <p:sp>
        <p:nvSpPr>
          <p:cNvPr id="8" name="Object7"/>
          <p:cNvSpPr/>
          <p:nvPr/>
        </p:nvSpPr>
        <p:spPr>
          <a:xfrm>
            <a:off x="365760" y="1097280"/>
            <a:ext cx="8229600" cy="0"/>
          </a:xfrm>
          <a:prstGeom prst="rect">
            <a:avLst/>
          </a:prstGeom>
          <a:noFill/>
          <a:ln/>
        </p:spPr>
        <p:txBody>
          <a:bodyPr wrap="square" lIns="19050" tIns="19050" rIns="19050" bIns="19050" rtlCol="0" anchor="t"/>
          <a:lstStyle/>
          <a:p>
            <a:pP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p:bgPr>
    </p:bg>
    <p:spTree>
      <p:nvGrpSpPr>
        <p:cNvPr id="1" name=""/>
        <p:cNvGrpSpPr/>
        <p:nvPr/>
      </p:nvGrpSpPr>
      <p:grpSpPr>
        <a:xfrm>
          <a:off x="0" y="0"/>
          <a:ext cx="0" cy="0"/>
          <a:chOff x="0" y="0"/>
          <a:chExt cx="0" cy="0"/>
        </a:xfrm>
      </p:grpSpPr>
      <p:sp>
        <p:nvSpPr>
          <p:cNvPr id="2" name="Object1"/>
          <p:cNvSpPr/>
          <p:nvPr/>
        </p:nvSpPr>
        <p:spPr>
          <a:xfrm>
            <a:off x="7132320" y="365760"/>
            <a:ext cx="2743200" cy="0"/>
          </a:xfrm>
          <a:prstGeom prst="rect">
            <a:avLst/>
          </a:prstGeom>
          <a:noFill/>
          <a:ln/>
        </p:spPr>
        <p:txBody>
          <a:bodyPr wrap="square" rtlCol="0" anchor="ctr"/>
          <a:lstStyle/>
          <a:p>
            <a:pPr/>
            <a:r>
              <a:rPr lang="en-US" sz="1100" b="1" dirty="0">
                <a:solidFill>
                  <a:srgbClr val="656565"/>
                </a:solidFill>
              </a:rPr>
              <a:t>Shareable Summary</a:t>
            </a:r>
            <a:endParaRPr lang="en-US" sz="1100" dirty="0"/>
          </a:p>
        </p:txBody>
      </p:sp>
      <p:sp>
        <p:nvSpPr>
          <p:cNvPr id="3" name="Object2"/>
          <p:cNvSpPr/>
          <p:nvPr/>
        </p:nvSpPr>
        <p:spPr>
          <a:xfrm>
            <a:off x="457200" y="4645152"/>
            <a:ext cx="2743200" cy="0"/>
          </a:xfrm>
          <a:prstGeom prst="rect">
            <a:avLst/>
          </a:prstGeom>
          <a:noFill/>
          <a:ln/>
        </p:spPr>
        <p:txBody>
          <a:bodyPr wrap="square" rtlCol="0" anchor="ctr"/>
          <a:lstStyle/>
          <a:p>
            <a:pPr/>
            <a:r>
              <a:rPr lang="en-US" sz="800" b="1" u="sng" dirty="0">
                <a:solidFill>
                  <a:srgbClr val="0A6ABB"/>
                </a:solidFill>
                <a:latin typeface="Arial" pitchFamily="34" charset="0"/>
                <a:ea typeface="Arial" pitchFamily="34" charset="-122"/>
                <a:cs typeface="Arial" pitchFamily="34" charset="-120"/>
                <a:hlinkClick r:id="rId1" invalidUrl="" action="" tgtFrame="" tooltip="View Document" history="1" highlightClick="0" endSnd="0">
                  <a:extLst>
                    <a:ext uri="{A12FA001-AC4F-418D-AE19-62706E023703}">
                      <ahyp:hlinkClr xmlns:ahyp="http://schemas.microsoft.com/office/drawing/2018/hyperlinkcolor" val="tx"/>
                    </a:ext>
                  </a:extLst>
                </a:hlinkClick>
              </a:rPr>
              <a:t>View Document</a:t>
            </a:r>
            <a:endParaRPr lang="en-US" sz="800" dirty="0"/>
          </a:p>
        </p:txBody>
      </p:sp>
      <p:pic>
        <p:nvPicPr>
          <p:cNvPr id="4" name="Object 3" descr="preencoded.pn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8176" y="4572000"/>
            <a:ext cx="146304" cy="146304"/>
          </a:xfrm>
          <a:prstGeom prst="rect">
            <a:avLst/>
          </a:prstGeom>
        </p:spPr>
      </p:pic>
      <p:sp>
        <p:nvSpPr>
          <p:cNvPr id="5" name="Object4"/>
          <p:cNvSpPr/>
          <p:nvPr/>
        </p:nvSpPr>
        <p:spPr>
          <a:xfrm>
            <a:off x="237744" y="4965192"/>
            <a:ext cx="6858000" cy="0"/>
          </a:xfrm>
          <a:prstGeom prst="rect">
            <a:avLst/>
          </a:prstGeom>
          <a:noFill/>
          <a:ln/>
        </p:spPr>
        <p:txBody>
          <a:bodyPr wrap="square" rtlCol="0" anchor="ctr"/>
          <a:lstStyle/>
          <a:p>
            <a:pPr/>
            <a:r>
              <a:rPr lang="en-US" sz="700" b="1" dirty="0">
                <a:solidFill>
                  <a:srgbClr val="000000"/>
                </a:solidFill>
              </a:rPr>
              <a:t>6</a:t>
            </a:r>
            <a:endParaRPr lang="en-US" sz="700" dirty="0"/>
          </a:p>
        </p:txBody>
      </p:sp>
      <p:sp>
        <p:nvSpPr>
          <p:cNvPr id="6" name="Object5"/>
          <p:cNvSpPr/>
          <p:nvPr/>
        </p:nvSpPr>
        <p:spPr>
          <a:xfrm>
            <a:off x="292608" y="365760"/>
            <a:ext cx="6172200" cy="457200"/>
          </a:xfrm>
          <a:prstGeom prst="rect">
            <a:avLst/>
          </a:prstGeom>
          <a:noFill/>
          <a:ln/>
        </p:spPr>
        <p:txBody>
          <a:bodyPr wrap="square" rtlCol="0" anchor="ctr"/>
          <a:lstStyle/>
          <a:p>
            <a:pPr/>
            <a:r>
              <a:rPr lang="en-US" sz="2400" b="1" dirty="0">
                <a:solidFill>
                  <a:srgbClr val="112855"/>
                </a:solidFill>
                <a:latin typeface="Arial Black" pitchFamily="34" charset="0"/>
                <a:ea typeface="Arial Black" pitchFamily="34" charset="-122"/>
                <a:cs typeface="Arial Black" pitchFamily="34" charset="-120"/>
              </a:rPr>
              <a:t>Recommended by the Authors</a:t>
            </a:r>
            <a:endParaRPr lang="en-US" sz="2400" dirty="0"/>
          </a:p>
        </p:txBody>
      </p:sp>
      <p:sp>
        <p:nvSpPr>
          <p:cNvPr id="7" name="Object6"/>
          <p:cNvSpPr/>
          <p:nvPr/>
        </p:nvSpPr>
        <p:spPr>
          <a:xfrm>
            <a:off x="365760" y="1097280"/>
            <a:ext cx="8229600" cy="0"/>
          </a:xfrm>
          <a:prstGeom prst="rect">
            <a:avLst/>
          </a:prstGeom>
          <a:noFill/>
          <a:ln/>
        </p:spPr>
        <p:txBody>
          <a:bodyPr wrap="square" lIns="19050" tIns="19050" rIns="19050" bIns="19050" rtlCol="0" anchor="t"/>
          <a:lstStyle/>
          <a:p>
            <a:pPr>
              <a:spcAft>
                <a:spcPts val="900"/>
              </a:spcAft>
            </a:pPr>
            <a:r>
              <a:rPr lang="en-US" sz="1400" b="0" i="1" dirty="0">
                <a:solidFill>
                  <a:srgbClr val="000000"/>
                </a:solidFill>
                <a:latin typeface="Arial" pitchFamily="34" charset="0"/>
                <a:ea typeface="Arial" pitchFamily="34" charset="-122"/>
                <a:cs typeface="Arial" pitchFamily="34" charset="-120"/>
              </a:rPr>
              <a:t>Gartner membership required to access the research below.</a:t>
            </a:r>
            <a:endParaRPr lang="en-US" sz="1500" dirty="0"/>
          </a:p>
          <a:p>
            <a:pPr>
              <a:spcAft>
                <a:spcPts val="900"/>
              </a:spcAft>
            </a:pPr>
            <a:r>
              <a:rPr lang="en-US" sz="1500" u="sng" dirty="0">
                <a:solidFill>
                  <a:srgbClr val="0A6ABB"/>
                </a:solidFill>
                <a:latin typeface="Arial" pitchFamily="34" charset="0"/>
                <a:ea typeface="Arial" pitchFamily="34" charset="-122"/>
                <a:cs typeface="Arial" pitchFamily="34" charset="-120"/>
                <a:hlinkClick r:id="rId4" invalidUrl="" action="" tgtFrame="" tooltip="View Document" history="1" highlightClick="0" endSnd="0">
                  <a:extLst>
                    <a:ext uri="{A12FA001-AC4F-418D-AE19-62706E023703}">
                      <ahyp:hlinkClr xmlns:ahyp="http://schemas.microsoft.com/office/drawing/2018/hyperlinkcolor" val="tx"/>
                    </a:ext>
                  </a:extLst>
                </a:hlinkClick>
              </a:rPr>
              <a:t>To Maximize the Value of Data Centers, Combine DCIM Tools With Other Sources</a:t>
            </a:r>
            <a:endParaRPr lang="en-US" sz="1500" dirty="0"/>
          </a:p>
          <a:p>
            <a:pPr>
              <a:spcAft>
                <a:spcPts val="900"/>
              </a:spcAft>
            </a:pPr>
            <a:r>
              <a:rPr lang="en-US" sz="1500" u="sng" dirty="0">
                <a:solidFill>
                  <a:srgbClr val="0A6ABB"/>
                </a:solidFill>
                <a:latin typeface="Arial" pitchFamily="34" charset="0"/>
                <a:ea typeface="Arial" pitchFamily="34" charset="-122"/>
                <a:cs typeface="Arial" pitchFamily="34" charset="-120"/>
                <a:hlinkClick r:id="rId5" invalidUrl="" action="" tgtFrame="" tooltip="View Document" history="1" highlightClick="0" endSnd="0">
                  <a:extLst>
                    <a:ext uri="{A12FA001-AC4F-418D-AE19-62706E023703}">
                      <ahyp:hlinkClr xmlns:ahyp="http://schemas.microsoft.com/office/drawing/2018/hyperlinkcolor" val="tx"/>
                    </a:ext>
                  </a:extLst>
                </a:hlinkClick>
              </a:rPr>
              <a:t>3 Steps to Improve the Reliability of Large, Complex and Distributed IT Systems by Leveraging SRE Principles</a:t>
            </a:r>
            <a:endParaRPr lang="en-US" sz="1500" dirty="0"/>
          </a:p>
          <a:p>
            <a:pPr>
              <a:spcAft>
                <a:spcPts val="900"/>
              </a:spcAft>
            </a:pPr>
            <a:r>
              <a:rPr lang="en-US" sz="1500" u="sng" dirty="0">
                <a:solidFill>
                  <a:srgbClr val="0A6ABB"/>
                </a:solidFill>
                <a:latin typeface="Arial" pitchFamily="34" charset="0"/>
                <a:ea typeface="Arial" pitchFamily="34" charset="-122"/>
                <a:cs typeface="Arial" pitchFamily="34" charset="-120"/>
                <a:hlinkClick r:id="rId6" invalidUrl="" action="" tgtFrame="" tooltip="View Document" history="1" highlightClick="0" endSnd="0">
                  <a:extLst>
                    <a:ext uri="{A12FA001-AC4F-418D-AE19-62706E023703}">
                      <ahyp:hlinkClr xmlns:ahyp="http://schemas.microsoft.com/office/drawing/2018/hyperlinkcolor" val="tx"/>
                    </a:ext>
                  </a:extLst>
                </a:hlinkClick>
              </a:rPr>
              <a:t>Top Trends Impacting I&amp;O for 2022: A Gartner Trend Insight Report</a:t>
            </a:r>
            <a:endParaRPr lang="en-US" sz="1500" dirty="0"/>
          </a:p>
          <a:p>
            <a:pPr>
              <a:spcAft>
                <a:spcPts val="900"/>
              </a:spcAft>
            </a:pPr>
            <a:r>
              <a:rPr lang="en-US" sz="1500" u="sng" dirty="0">
                <a:solidFill>
                  <a:srgbClr val="0A6ABB"/>
                </a:solidFill>
                <a:latin typeface="Arial" pitchFamily="34" charset="0"/>
                <a:ea typeface="Arial" pitchFamily="34" charset="-122"/>
                <a:cs typeface="Arial" pitchFamily="34" charset="-120"/>
                <a:hlinkClick r:id="rId7" invalidUrl="" action="" tgtFrame="" tooltip="View Document" history="1" highlightClick="0" endSnd="0">
                  <a:extLst>
                    <a:ext uri="{A12FA001-AC4F-418D-AE19-62706E023703}">
                      <ahyp:hlinkClr xmlns:ahyp="http://schemas.microsoft.com/office/drawing/2018/hyperlinkcolor" val="tx"/>
                    </a:ext>
                  </a:extLst>
                </a:hlinkClick>
              </a:rPr>
              <a:t>Market Guide for Cloud Management Tooling</a:t>
            </a:r>
            <a:endParaRPr lang="en-US" sz="1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Slide 1</vt:lpstr>
      <vt:lpstr>Slide 2</vt:lpstr>
      <vt:lpstr>Slide 3</vt:lpstr>
      <vt:lpstr>Slide 4</vt:lpstr>
      <vt:lpstr>Slide 5</vt:lpstr>
      <vt:lpstr>Slide 6</vt:lpstr>
      <vt:lpstr>Slide 7</vt:lpstr>
    </vt:vector>
  </TitlesOfParts>
  <Company>Gartner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Gartner Inc.</dc:creator>
  <cp:lastModifiedBy>Gartner Inc.</cp:lastModifiedBy>
  <cp:revision>1</cp:revision>
  <dcterms:created xsi:type="dcterms:W3CDTF">2022-11-17T10:05:44Z</dcterms:created>
  <dcterms:modified xsi:type="dcterms:W3CDTF">2022-11-17T10:05:44Z</dcterms:modified>
</cp:coreProperties>
</file>